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Masters/slideMaster4.xml" ContentType="application/vnd.openxmlformats-officedocument.presentationml.slideMaster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2" r:id="rId1"/>
    <p:sldMasterId id="2147483856" r:id="rId2"/>
    <p:sldMasterId id="2147483858" r:id="rId3"/>
    <p:sldMasterId id="2147483860" r:id="rId4"/>
    <p:sldMasterId id="2147483864" r:id="rId5"/>
  </p:sldMasterIdLst>
  <p:notesMasterIdLst>
    <p:notesMasterId r:id="rId68"/>
  </p:notesMasterIdLst>
  <p:sldIdLst>
    <p:sldId id="388" r:id="rId6"/>
    <p:sldId id="387" r:id="rId7"/>
    <p:sldId id="362" r:id="rId8"/>
    <p:sldId id="390" r:id="rId9"/>
    <p:sldId id="418" r:id="rId10"/>
    <p:sldId id="414" r:id="rId11"/>
    <p:sldId id="417" r:id="rId12"/>
    <p:sldId id="366" r:id="rId13"/>
    <p:sldId id="419" r:id="rId14"/>
    <p:sldId id="425" r:id="rId15"/>
    <p:sldId id="420" r:id="rId16"/>
    <p:sldId id="422" r:id="rId17"/>
    <p:sldId id="423" r:id="rId18"/>
    <p:sldId id="426" r:id="rId19"/>
    <p:sldId id="427" r:id="rId20"/>
    <p:sldId id="470" r:id="rId21"/>
    <p:sldId id="467" r:id="rId22"/>
    <p:sldId id="429" r:id="rId23"/>
    <p:sldId id="430" r:id="rId24"/>
    <p:sldId id="468" r:id="rId25"/>
    <p:sldId id="432" r:id="rId26"/>
    <p:sldId id="431" r:id="rId27"/>
    <p:sldId id="434" r:id="rId28"/>
    <p:sldId id="472" r:id="rId29"/>
    <p:sldId id="474" r:id="rId30"/>
    <p:sldId id="397" r:id="rId31"/>
    <p:sldId id="405" r:id="rId32"/>
    <p:sldId id="404" r:id="rId33"/>
    <p:sldId id="412" r:id="rId34"/>
    <p:sldId id="437" r:id="rId35"/>
    <p:sldId id="439" r:id="rId36"/>
    <p:sldId id="441" r:id="rId37"/>
    <p:sldId id="442" r:id="rId38"/>
    <p:sldId id="443" r:id="rId39"/>
    <p:sldId id="444" r:id="rId40"/>
    <p:sldId id="445" r:id="rId41"/>
    <p:sldId id="446" r:id="rId42"/>
    <p:sldId id="473" r:id="rId43"/>
    <p:sldId id="447" r:id="rId44"/>
    <p:sldId id="448" r:id="rId45"/>
    <p:sldId id="449" r:id="rId46"/>
    <p:sldId id="450" r:id="rId47"/>
    <p:sldId id="451" r:id="rId48"/>
    <p:sldId id="452" r:id="rId49"/>
    <p:sldId id="453" r:id="rId50"/>
    <p:sldId id="454" r:id="rId51"/>
    <p:sldId id="455" r:id="rId52"/>
    <p:sldId id="456" r:id="rId53"/>
    <p:sldId id="457" r:id="rId54"/>
    <p:sldId id="458" r:id="rId55"/>
    <p:sldId id="459" r:id="rId56"/>
    <p:sldId id="460" r:id="rId57"/>
    <p:sldId id="461" r:id="rId58"/>
    <p:sldId id="462" r:id="rId59"/>
    <p:sldId id="463" r:id="rId60"/>
    <p:sldId id="464" r:id="rId61"/>
    <p:sldId id="465" r:id="rId62"/>
    <p:sldId id="466" r:id="rId63"/>
    <p:sldId id="424" r:id="rId64"/>
    <p:sldId id="415" r:id="rId65"/>
    <p:sldId id="416" r:id="rId66"/>
    <p:sldId id="382" r:id="rId67"/>
  </p:sldIdLst>
  <p:sldSz cx="9144000" cy="6858000" type="screen4x3"/>
  <p:notesSz cx="6858000" cy="9144000"/>
  <p:custShowLst>
    <p:custShow name="Custom Show 1" id="0">
      <p:sldLst/>
    </p:custShow>
  </p:custShow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187" autoAdjust="0"/>
    <p:restoredTop sz="82217" autoAdjust="0"/>
  </p:normalViewPr>
  <p:slideViewPr>
    <p:cSldViewPr>
      <p:cViewPr varScale="1">
        <p:scale>
          <a:sx n="106" d="100"/>
          <a:sy n="106" d="100"/>
        </p:scale>
        <p:origin x="-108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170"/>
    </p:cViewPr>
  </p:sorterViewPr>
  <p:notesViewPr>
    <p:cSldViewPr>
      <p:cViewPr varScale="1">
        <p:scale>
          <a:sx n="87" d="100"/>
          <a:sy n="87" d="100"/>
        </p:scale>
        <p:origin x="-2208" y="-96"/>
      </p:cViewPr>
      <p:guideLst>
        <p:guide orient="horz" pos="2880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openxmlformats.org/officeDocument/2006/relationships/slide" Target="slides/slide58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71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slide" Target="slides/slide6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61" Type="http://schemas.openxmlformats.org/officeDocument/2006/relationships/slide" Target="slides/slide56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presProps" Target="presProp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011382" y="152400"/>
            <a:ext cx="3325091" cy="18288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228600" y="2133600"/>
            <a:ext cx="6400800" cy="6705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6C7E74-FCEA-4627-8994-5CB31B14150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400" kern="1200" baseline="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54150" y="152400"/>
            <a:ext cx="2439988" cy="18288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6C7E74-FCEA-4627-8994-5CB31B141503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54150" y="152400"/>
            <a:ext cx="2439988" cy="18288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6C7E74-FCEA-4627-8994-5CB31B141503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54150" y="152400"/>
            <a:ext cx="2439988" cy="18288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6C7E74-FCEA-4627-8994-5CB31B141503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Diagonal Corner Rectangle 6"/>
          <p:cNvSpPr/>
          <p:nvPr/>
        </p:nvSpPr>
        <p:spPr>
          <a:xfrm>
            <a:off x="164592" y="146304"/>
            <a:ext cx="8814816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2209800"/>
          </a:xfrm>
        </p:spPr>
        <p:txBody>
          <a:bodyPr lIns="45720" rIns="228600" anchor="b">
            <a:normAutofit/>
          </a:bodyPr>
          <a:lstStyle>
            <a:lvl1pPr marL="0" algn="r">
              <a:defRPr sz="480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133600" y="2819400"/>
            <a:ext cx="6560234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/>
          <a:p>
            <a:fld id="{8ECD01FC-B69B-47BC-91D0-35C66D442304}" type="datetimeFigureOut">
              <a:rPr lang="en-US" smtClean="0">
                <a:solidFill>
                  <a:srgbClr val="676A55">
                    <a:tint val="60000"/>
                    <a:satMod val="155000"/>
                  </a:srgbClr>
                </a:solidFill>
              </a:rPr>
              <a:pPr/>
              <a:t>6/28/2017</a:t>
            </a:fld>
            <a:endParaRPr lang="en-US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2BC8F82-13E5-4125-A5E8-95A23004A138}" type="slidenum">
              <a:rPr lang="en-US" smtClean="0">
                <a:solidFill>
                  <a:srgbClr val="EAEBDE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EAEBDE">
                  <a:shade val="90000"/>
                </a:srgbClr>
              </a:solidFill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/>
          <a:p>
            <a:endParaRPr lang="en-US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</p:spTree>
  </p:cSld>
  <p:clrMapOvr>
    <a:masterClrMapping/>
  </p:clrMapOvr>
  <p:transition spd="med" advTm="8000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0DB6E-9BC5-4667-8652-45DFF15E8840}" type="datetimeFigureOut">
              <a:rPr lang="en-US" smtClean="0"/>
              <a:pPr/>
              <a:t>6/28/2017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3BFA6-FB23-497E-8C9A-53B73758B50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304C1-E90C-43F9-8F1A-15D708D19DCA}" type="datetimeFigureOut">
              <a:rPr lang="en-US" smtClean="0"/>
              <a:pPr/>
              <a:t>6/28/2017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4C20E-9D44-484B-83BB-3E2563E5A9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D01FC-B69B-47BC-91D0-35C66D442304}" type="datetimeFigureOut">
              <a:rPr lang="en-US" smtClean="0">
                <a:solidFill>
                  <a:srgbClr val="676A55">
                    <a:tint val="60000"/>
                    <a:satMod val="155000"/>
                  </a:srgbClr>
                </a:solidFill>
              </a:rPr>
              <a:pPr/>
              <a:t>6/28/2017</a:t>
            </a:fld>
            <a:endParaRPr lang="en-US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C8F82-13E5-4125-A5E8-95A23004A138}" type="slidenum">
              <a:rPr lang="en-US" smtClean="0">
                <a:solidFill>
                  <a:srgbClr val="EAEBDE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EAEBDE">
                  <a:shade val="90000"/>
                </a:srgbClr>
              </a:solidFill>
            </a:endParaRPr>
          </a:p>
        </p:txBody>
      </p:sp>
    </p:spTree>
  </p:cSld>
  <p:clrMapOvr>
    <a:masterClrMapping/>
  </p:clrMapOvr>
  <p:transition spd="med" advTm="8000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Diagonal Corner Rectangle 6"/>
          <p:cNvSpPr/>
          <p:nvPr/>
        </p:nvSpPr>
        <p:spPr>
          <a:xfrm>
            <a:off x="164592" y="146304"/>
            <a:ext cx="8814816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2209800"/>
          </a:xfrm>
        </p:spPr>
        <p:txBody>
          <a:bodyPr lIns="45720" rIns="228600" anchor="b">
            <a:normAutofit/>
          </a:bodyPr>
          <a:lstStyle>
            <a:lvl1pPr marL="0" algn="r">
              <a:defRPr sz="480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133600" y="2819400"/>
            <a:ext cx="6560234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/>
          <a:p>
            <a:fld id="{8ECD01FC-B69B-47BC-91D0-35C66D442304}" type="datetimeFigureOut">
              <a:rPr lang="en-US" smtClean="0">
                <a:solidFill>
                  <a:srgbClr val="676A55">
                    <a:tint val="60000"/>
                    <a:satMod val="155000"/>
                  </a:srgbClr>
                </a:solidFill>
              </a:rPr>
              <a:pPr/>
              <a:t>6/28/2017</a:t>
            </a:fld>
            <a:endParaRPr lang="en-US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2BC8F82-13E5-4125-A5E8-95A23004A138}" type="slidenum">
              <a:rPr lang="en-US" smtClean="0">
                <a:solidFill>
                  <a:srgbClr val="EAEBDE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EAEBDE">
                  <a:shade val="90000"/>
                </a:srgbClr>
              </a:solidFill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/>
          <a:p>
            <a:endParaRPr lang="en-US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</p:spTree>
  </p:cSld>
  <p:clrMapOvr>
    <a:masterClrMapping/>
  </p:clrMapOvr>
  <p:transition spd="med" advTm="8000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D01FC-B69B-47BC-91D0-35C66D442304}" type="datetimeFigureOut">
              <a:rPr lang="en-US" smtClean="0">
                <a:solidFill>
                  <a:srgbClr val="676A55">
                    <a:tint val="60000"/>
                    <a:satMod val="155000"/>
                  </a:srgbClr>
                </a:solidFill>
              </a:rPr>
              <a:pPr/>
              <a:t>6/28/2017</a:t>
            </a:fld>
            <a:endParaRPr lang="en-US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C8F82-13E5-4125-A5E8-95A23004A138}" type="slidenum">
              <a:rPr lang="en-US" smtClean="0">
                <a:solidFill>
                  <a:srgbClr val="EAEBDE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EAEBDE">
                  <a:shade val="90000"/>
                </a:srgbClr>
              </a:solidFill>
            </a:endParaRPr>
          </a:p>
        </p:txBody>
      </p:sp>
    </p:spTree>
  </p:cSld>
  <p:clrMapOvr>
    <a:masterClrMapping/>
  </p:clrMapOvr>
  <p:transition spd="med" advTm="8000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D01FC-B69B-47BC-91D0-35C66D442304}" type="datetimeFigureOut">
              <a:rPr lang="en-US" smtClean="0">
                <a:solidFill>
                  <a:srgbClr val="676A55">
                    <a:tint val="60000"/>
                    <a:satMod val="155000"/>
                  </a:srgbClr>
                </a:solidFill>
              </a:rPr>
              <a:pPr/>
              <a:t>6/28/2017</a:t>
            </a:fld>
            <a:endParaRPr lang="en-US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C8F82-13E5-4125-A5E8-95A23004A138}" type="slidenum">
              <a:rPr lang="en-US" smtClean="0">
                <a:solidFill>
                  <a:srgbClr val="EAEBDE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EAEBDE">
                  <a:shade val="90000"/>
                </a:srgbClr>
              </a:solidFill>
            </a:endParaRPr>
          </a:p>
        </p:txBody>
      </p:sp>
    </p:spTree>
  </p:cSld>
  <p:clrMapOvr>
    <a:masterClrMapping/>
  </p:clrMapOvr>
  <p:transition spd="med" advTm="8000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D01FC-B69B-47BC-91D0-35C66D442304}" type="datetimeFigureOut">
              <a:rPr lang="en-US" smtClean="0">
                <a:solidFill>
                  <a:srgbClr val="676A55">
                    <a:tint val="60000"/>
                    <a:satMod val="155000"/>
                  </a:srgbClr>
                </a:solidFill>
              </a:rPr>
              <a:pPr/>
              <a:t>6/28/2017</a:t>
            </a:fld>
            <a:endParaRPr lang="en-US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C8F82-13E5-4125-A5E8-95A23004A138}" type="slidenum">
              <a:rPr lang="en-US" smtClean="0">
                <a:solidFill>
                  <a:srgbClr val="EAEBDE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EAEBDE">
                  <a:shade val="90000"/>
                </a:srgbClr>
              </a:solidFill>
            </a:endParaRPr>
          </a:p>
        </p:txBody>
      </p:sp>
    </p:spTree>
  </p:cSld>
  <p:clrMapOvr>
    <a:masterClrMapping/>
  </p:clrMapOvr>
  <p:transition spd="med" advTm="8000">
    <p:pull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6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7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Diagonal Corner Rectangle 6"/>
          <p:cNvSpPr/>
          <p:nvPr/>
        </p:nvSpPr>
        <p:spPr>
          <a:xfrm>
            <a:off x="164592" y="147085"/>
            <a:ext cx="8810846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95400" y="6400800"/>
            <a:ext cx="4212264" cy="274320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</a:lstStyle>
          <a:p>
            <a:endParaRPr lang="en-US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2280" cy="274320"/>
          </a:xfrm>
          <a:prstGeom prst="rect">
            <a:avLst/>
          </a:prstGeom>
        </p:spPr>
        <p:txBody>
          <a:bodyPr/>
          <a:lstStyle>
            <a:lvl1pPr algn="l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</a:lstStyle>
          <a:p>
            <a:fld id="{8ECD01FC-B69B-47BC-91D0-35C66D442304}" type="datetimeFigureOut">
              <a:rPr lang="en-US" smtClean="0">
                <a:solidFill>
                  <a:srgbClr val="676A55">
                    <a:tint val="60000"/>
                    <a:satMod val="155000"/>
                  </a:srgbClr>
                </a:solidFill>
              </a:rPr>
              <a:pPr/>
              <a:t>6/28/2017</a:t>
            </a:fld>
            <a:endParaRPr lang="en-US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38952" y="6514568"/>
            <a:ext cx="464288" cy="274320"/>
          </a:xfrm>
          <a:prstGeom prst="rect">
            <a:avLst/>
          </a:prstGeom>
        </p:spPr>
        <p:txBody>
          <a:bodyPr anchor="ctr"/>
          <a:lstStyle>
            <a:lvl1pPr algn="r" eaLnBrk="1" latinLnBrk="0" hangingPunct="1">
              <a:defRPr kumimoji="0" sz="1600">
                <a:solidFill>
                  <a:schemeClr val="tx2">
                    <a:shade val="90000"/>
                  </a:schemeClr>
                </a:solidFill>
                <a:effectLst/>
              </a:defRPr>
            </a:lvl1pPr>
          </a:lstStyle>
          <a:p>
            <a:fld id="{72BC8F82-13E5-4125-A5E8-95A23004A138}" type="slidenum">
              <a:rPr lang="en-US" smtClean="0">
                <a:solidFill>
                  <a:srgbClr val="EAEBDE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EAEBDE">
                  <a:shade val="90000"/>
                </a:srgbClr>
              </a:solidFill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46237"/>
            <a:ext cx="8229600" cy="452628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53" r:id="rId1"/>
    <p:sldLayoutId id="2147483895" r:id="rId2"/>
    <p:sldLayoutId id="2147483896" r:id="rId3"/>
  </p:sldLayoutIdLst>
  <p:transition spd="med" advTm="8000">
    <p:pull/>
  </p:transition>
  <p:txStyles>
    <p:titleStyle>
      <a:lvl1pPr marL="54864" algn="r" rtl="0" eaLnBrk="1" latinLnBrk="0" hangingPunct="1">
        <a:spcBef>
          <a:spcPct val="0"/>
        </a:spcBef>
        <a:buNone/>
        <a:defRPr kumimoji="0" sz="4600" kern="1200">
          <a:solidFill>
            <a:schemeClr val="tx2">
              <a:tint val="100000"/>
              <a:shade val="90000"/>
              <a:satMod val="250000"/>
              <a:alpha val="100000"/>
            </a:schemeClr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92100" indent="-292100" algn="l" rtl="0" eaLnBrk="1" latinLnBrk="0" hangingPunct="1">
        <a:spcBef>
          <a:spcPts val="0"/>
        </a:spcBef>
        <a:buClr>
          <a:schemeClr val="accent1"/>
        </a:buClr>
        <a:buSzPct val="70000"/>
        <a:buFont typeface="Wingdings 2"/>
        <a:buChar char="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rtl="0" eaLnBrk="1" latinLnBrk="0" hangingPunct="1">
        <a:spcBef>
          <a:spcPts val="400"/>
        </a:spcBef>
        <a:buClr>
          <a:schemeClr val="accent2"/>
        </a:buClr>
        <a:buSzPct val="90000"/>
        <a:buFontTx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192024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Diagonal Corner Rectangle 6"/>
          <p:cNvSpPr/>
          <p:nvPr/>
        </p:nvSpPr>
        <p:spPr>
          <a:xfrm>
            <a:off x="164592" y="147085"/>
            <a:ext cx="8810846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95400" y="6400800"/>
            <a:ext cx="4212264" cy="274320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</a:lstStyle>
          <a:p>
            <a:endParaRPr lang="en-US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2280" cy="274320"/>
          </a:xfrm>
          <a:prstGeom prst="rect">
            <a:avLst/>
          </a:prstGeom>
        </p:spPr>
        <p:txBody>
          <a:bodyPr/>
          <a:lstStyle>
            <a:lvl1pPr algn="l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</a:lstStyle>
          <a:p>
            <a:fld id="{8ECD01FC-B69B-47BC-91D0-35C66D442304}" type="datetimeFigureOut">
              <a:rPr lang="en-US" smtClean="0">
                <a:solidFill>
                  <a:srgbClr val="676A55">
                    <a:tint val="60000"/>
                    <a:satMod val="155000"/>
                  </a:srgbClr>
                </a:solidFill>
              </a:rPr>
              <a:pPr/>
              <a:t>6/28/2017</a:t>
            </a:fld>
            <a:endParaRPr lang="en-US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38952" y="6514568"/>
            <a:ext cx="464288" cy="274320"/>
          </a:xfrm>
          <a:prstGeom prst="rect">
            <a:avLst/>
          </a:prstGeom>
        </p:spPr>
        <p:txBody>
          <a:bodyPr anchor="ctr"/>
          <a:lstStyle>
            <a:lvl1pPr algn="r" eaLnBrk="1" latinLnBrk="0" hangingPunct="1">
              <a:defRPr kumimoji="0" sz="1600">
                <a:solidFill>
                  <a:schemeClr val="tx2">
                    <a:shade val="90000"/>
                  </a:schemeClr>
                </a:solidFill>
                <a:effectLst/>
              </a:defRPr>
            </a:lvl1pPr>
          </a:lstStyle>
          <a:p>
            <a:fld id="{72BC8F82-13E5-4125-A5E8-95A23004A138}" type="slidenum">
              <a:rPr lang="en-US" smtClean="0">
                <a:solidFill>
                  <a:srgbClr val="EAEBDE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EAEBDE">
                  <a:shade val="90000"/>
                </a:srgbClr>
              </a:solidFill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46237"/>
            <a:ext cx="8229600" cy="452628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57" r:id="rId1"/>
    <p:sldLayoutId id="2147483894" r:id="rId2"/>
  </p:sldLayoutIdLst>
  <p:transition spd="med" advTm="8000">
    <p:pull/>
  </p:transition>
  <p:txStyles>
    <p:titleStyle>
      <a:lvl1pPr marL="54864" algn="r" rtl="0" eaLnBrk="1" latinLnBrk="0" hangingPunct="1">
        <a:spcBef>
          <a:spcPct val="0"/>
        </a:spcBef>
        <a:buNone/>
        <a:defRPr kumimoji="0" sz="4600" kern="1200">
          <a:solidFill>
            <a:schemeClr val="tx2">
              <a:tint val="100000"/>
              <a:shade val="90000"/>
              <a:satMod val="250000"/>
              <a:alpha val="100000"/>
            </a:schemeClr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92100" indent="-292100" algn="l" rtl="0" eaLnBrk="1" latinLnBrk="0" hangingPunct="1">
        <a:spcBef>
          <a:spcPts val="0"/>
        </a:spcBef>
        <a:buClr>
          <a:schemeClr val="accent1"/>
        </a:buClr>
        <a:buSzPct val="70000"/>
        <a:buFont typeface="Wingdings 2"/>
        <a:buChar char="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rtl="0" eaLnBrk="1" latinLnBrk="0" hangingPunct="1">
        <a:spcBef>
          <a:spcPts val="400"/>
        </a:spcBef>
        <a:buClr>
          <a:schemeClr val="accent2"/>
        </a:buClr>
        <a:buSzPct val="90000"/>
        <a:buFontTx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192024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Diagonal Corner Rectangle 6"/>
          <p:cNvSpPr/>
          <p:nvPr/>
        </p:nvSpPr>
        <p:spPr>
          <a:xfrm>
            <a:off x="164592" y="147085"/>
            <a:ext cx="8810846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95400" y="6400800"/>
            <a:ext cx="4212264" cy="274320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</a:lstStyle>
          <a:p>
            <a:endParaRPr lang="en-US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2280" cy="274320"/>
          </a:xfrm>
          <a:prstGeom prst="rect">
            <a:avLst/>
          </a:prstGeom>
        </p:spPr>
        <p:txBody>
          <a:bodyPr/>
          <a:lstStyle>
            <a:lvl1pPr algn="l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</a:lstStyle>
          <a:p>
            <a:fld id="{8ECD01FC-B69B-47BC-91D0-35C66D442304}" type="datetimeFigureOut">
              <a:rPr lang="en-US" smtClean="0">
                <a:solidFill>
                  <a:srgbClr val="676A55">
                    <a:tint val="60000"/>
                    <a:satMod val="155000"/>
                  </a:srgbClr>
                </a:solidFill>
              </a:rPr>
              <a:pPr/>
              <a:t>6/28/2017</a:t>
            </a:fld>
            <a:endParaRPr lang="en-US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38952" y="6514568"/>
            <a:ext cx="464288" cy="274320"/>
          </a:xfrm>
          <a:prstGeom prst="rect">
            <a:avLst/>
          </a:prstGeom>
        </p:spPr>
        <p:txBody>
          <a:bodyPr anchor="ctr"/>
          <a:lstStyle>
            <a:lvl1pPr algn="r" eaLnBrk="1" latinLnBrk="0" hangingPunct="1">
              <a:defRPr kumimoji="0" sz="1600">
                <a:solidFill>
                  <a:schemeClr val="tx2">
                    <a:shade val="90000"/>
                  </a:schemeClr>
                </a:solidFill>
                <a:effectLst/>
              </a:defRPr>
            </a:lvl1pPr>
          </a:lstStyle>
          <a:p>
            <a:fld id="{72BC8F82-13E5-4125-A5E8-95A23004A138}" type="slidenum">
              <a:rPr lang="en-US" smtClean="0">
                <a:solidFill>
                  <a:srgbClr val="EAEBDE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EAEBDE">
                  <a:shade val="90000"/>
                </a:srgbClr>
              </a:solidFill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46237"/>
            <a:ext cx="8229600" cy="452628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59" r:id="rId1"/>
  </p:sldLayoutIdLst>
  <p:transition spd="med" advTm="8000">
    <p:pull/>
  </p:transition>
  <p:txStyles>
    <p:titleStyle>
      <a:lvl1pPr marL="54864" algn="r" rtl="0" eaLnBrk="1" latinLnBrk="0" hangingPunct="1">
        <a:spcBef>
          <a:spcPct val="0"/>
        </a:spcBef>
        <a:buNone/>
        <a:defRPr kumimoji="0" sz="4600" kern="1200">
          <a:solidFill>
            <a:schemeClr val="tx2">
              <a:tint val="100000"/>
              <a:shade val="90000"/>
              <a:satMod val="250000"/>
              <a:alpha val="100000"/>
            </a:schemeClr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92100" indent="-292100" algn="l" rtl="0" eaLnBrk="1" latinLnBrk="0" hangingPunct="1">
        <a:spcBef>
          <a:spcPts val="0"/>
        </a:spcBef>
        <a:buClr>
          <a:schemeClr val="accent1"/>
        </a:buClr>
        <a:buSzPct val="70000"/>
        <a:buFont typeface="Wingdings 2"/>
        <a:buChar char="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rtl="0" eaLnBrk="1" latinLnBrk="0" hangingPunct="1">
        <a:spcBef>
          <a:spcPts val="400"/>
        </a:spcBef>
        <a:buClr>
          <a:schemeClr val="accent2"/>
        </a:buClr>
        <a:buSzPct val="90000"/>
        <a:buFontTx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192024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Diagonal Corner Rectangle 6"/>
          <p:cNvSpPr/>
          <p:nvPr/>
        </p:nvSpPr>
        <p:spPr>
          <a:xfrm>
            <a:off x="164592" y="147085"/>
            <a:ext cx="8810846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95400" y="6400800"/>
            <a:ext cx="4212264" cy="274320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</a:lstStyle>
          <a:p>
            <a:endParaRPr lang="en-US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2280" cy="274320"/>
          </a:xfrm>
          <a:prstGeom prst="rect">
            <a:avLst/>
          </a:prstGeom>
        </p:spPr>
        <p:txBody>
          <a:bodyPr/>
          <a:lstStyle>
            <a:lvl1pPr algn="l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</a:lstStyle>
          <a:p>
            <a:fld id="{8ECD01FC-B69B-47BC-91D0-35C66D442304}" type="datetimeFigureOut">
              <a:rPr lang="en-US" smtClean="0">
                <a:solidFill>
                  <a:srgbClr val="676A55">
                    <a:tint val="60000"/>
                    <a:satMod val="155000"/>
                  </a:srgbClr>
                </a:solidFill>
              </a:rPr>
              <a:pPr/>
              <a:t>6/28/2017</a:t>
            </a:fld>
            <a:endParaRPr lang="en-US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38952" y="6514568"/>
            <a:ext cx="464288" cy="274320"/>
          </a:xfrm>
          <a:prstGeom prst="rect">
            <a:avLst/>
          </a:prstGeom>
        </p:spPr>
        <p:txBody>
          <a:bodyPr anchor="ctr"/>
          <a:lstStyle>
            <a:lvl1pPr algn="r" eaLnBrk="1" latinLnBrk="0" hangingPunct="1">
              <a:defRPr kumimoji="0" sz="1600">
                <a:solidFill>
                  <a:schemeClr val="tx2">
                    <a:shade val="90000"/>
                  </a:schemeClr>
                </a:solidFill>
                <a:effectLst/>
              </a:defRPr>
            </a:lvl1pPr>
          </a:lstStyle>
          <a:p>
            <a:fld id="{72BC8F82-13E5-4125-A5E8-95A23004A138}" type="slidenum">
              <a:rPr lang="en-US" smtClean="0">
                <a:solidFill>
                  <a:srgbClr val="EAEBDE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EAEBDE">
                  <a:shade val="90000"/>
                </a:srgbClr>
              </a:solidFill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46237"/>
            <a:ext cx="8229600" cy="452628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61" r:id="rId1"/>
  </p:sldLayoutIdLst>
  <p:transition spd="med" advTm="8000">
    <p:pull/>
  </p:transition>
  <p:txStyles>
    <p:titleStyle>
      <a:lvl1pPr marL="54864" algn="r" rtl="0" eaLnBrk="1" latinLnBrk="0" hangingPunct="1">
        <a:spcBef>
          <a:spcPct val="0"/>
        </a:spcBef>
        <a:buNone/>
        <a:defRPr kumimoji="0" sz="4600" kern="1200">
          <a:solidFill>
            <a:schemeClr val="tx2">
              <a:tint val="100000"/>
              <a:shade val="90000"/>
              <a:satMod val="250000"/>
              <a:alpha val="100000"/>
            </a:schemeClr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92100" indent="-292100" algn="l" rtl="0" eaLnBrk="1" latinLnBrk="0" hangingPunct="1">
        <a:spcBef>
          <a:spcPts val="0"/>
        </a:spcBef>
        <a:buClr>
          <a:schemeClr val="accent1"/>
        </a:buClr>
        <a:buSzPct val="70000"/>
        <a:buFont typeface="Wingdings 2"/>
        <a:buChar char="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rtl="0" eaLnBrk="1" latinLnBrk="0" hangingPunct="1">
        <a:spcBef>
          <a:spcPts val="400"/>
        </a:spcBef>
        <a:buClr>
          <a:schemeClr val="accent2"/>
        </a:buClr>
        <a:buSzPct val="90000"/>
        <a:buFontTx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192024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Diagonal Corner Rectangle 6"/>
          <p:cNvSpPr/>
          <p:nvPr/>
        </p:nvSpPr>
        <p:spPr>
          <a:xfrm>
            <a:off x="164592" y="147085"/>
            <a:ext cx="8810846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95400" y="6400800"/>
            <a:ext cx="4212264" cy="274320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</a:lstStyle>
          <a:p>
            <a:endParaRPr lang="en-US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2280" cy="274320"/>
          </a:xfrm>
          <a:prstGeom prst="rect">
            <a:avLst/>
          </a:prstGeom>
        </p:spPr>
        <p:txBody>
          <a:bodyPr/>
          <a:lstStyle>
            <a:lvl1pPr algn="l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</a:lstStyle>
          <a:p>
            <a:fld id="{8ECD01FC-B69B-47BC-91D0-35C66D442304}" type="datetimeFigureOut">
              <a:rPr lang="en-US" smtClean="0">
                <a:solidFill>
                  <a:srgbClr val="676A55">
                    <a:tint val="60000"/>
                    <a:satMod val="155000"/>
                  </a:srgbClr>
                </a:solidFill>
              </a:rPr>
              <a:pPr/>
              <a:t>6/28/2017</a:t>
            </a:fld>
            <a:endParaRPr lang="en-US">
              <a:solidFill>
                <a:srgbClr val="676A55">
                  <a:tint val="60000"/>
                  <a:satMod val="155000"/>
                </a:srgbClr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38952" y="6514568"/>
            <a:ext cx="464288" cy="274320"/>
          </a:xfrm>
          <a:prstGeom prst="rect">
            <a:avLst/>
          </a:prstGeom>
        </p:spPr>
        <p:txBody>
          <a:bodyPr anchor="ctr"/>
          <a:lstStyle>
            <a:lvl1pPr algn="r" eaLnBrk="1" latinLnBrk="0" hangingPunct="1">
              <a:defRPr kumimoji="0" sz="1600">
                <a:solidFill>
                  <a:schemeClr val="tx2">
                    <a:shade val="90000"/>
                  </a:schemeClr>
                </a:solidFill>
                <a:effectLst/>
              </a:defRPr>
            </a:lvl1pPr>
          </a:lstStyle>
          <a:p>
            <a:fld id="{72BC8F82-13E5-4125-A5E8-95A23004A138}" type="slidenum">
              <a:rPr lang="en-US" smtClean="0">
                <a:solidFill>
                  <a:srgbClr val="EAEBDE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EAEBDE">
                  <a:shade val="90000"/>
                </a:srgbClr>
              </a:solidFill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46237"/>
            <a:ext cx="8229600" cy="452628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65" r:id="rId1"/>
  </p:sldLayoutIdLst>
  <p:transition spd="med" advTm="8000">
    <p:pull/>
  </p:transition>
  <p:txStyles>
    <p:titleStyle>
      <a:lvl1pPr marL="54864" algn="r" rtl="0" eaLnBrk="1" latinLnBrk="0" hangingPunct="1">
        <a:spcBef>
          <a:spcPct val="0"/>
        </a:spcBef>
        <a:buNone/>
        <a:defRPr kumimoji="0" sz="4600" kern="1200">
          <a:solidFill>
            <a:schemeClr val="tx2">
              <a:tint val="100000"/>
              <a:shade val="90000"/>
              <a:satMod val="250000"/>
              <a:alpha val="100000"/>
            </a:schemeClr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92100" indent="-292100" algn="l" rtl="0" eaLnBrk="1" latinLnBrk="0" hangingPunct="1">
        <a:spcBef>
          <a:spcPts val="0"/>
        </a:spcBef>
        <a:buClr>
          <a:schemeClr val="accent1"/>
        </a:buClr>
        <a:buSzPct val="70000"/>
        <a:buFont typeface="Wingdings 2"/>
        <a:buChar char="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rtl="0" eaLnBrk="1" latinLnBrk="0" hangingPunct="1">
        <a:spcBef>
          <a:spcPts val="400"/>
        </a:spcBef>
        <a:buClr>
          <a:schemeClr val="accent2"/>
        </a:buClr>
        <a:buSzPct val="90000"/>
        <a:buFontTx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192024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43000" y="5410200"/>
            <a:ext cx="723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 descr="CT_Digital_News_Paper_LogoCT-01colo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7010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38200" y="6096000"/>
            <a:ext cx="7924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92D050"/>
                </a:solidFill>
              </a:rPr>
              <a:t>www.ctdigitalnewspaperproject.org</a:t>
            </a:r>
          </a:p>
        </p:txBody>
      </p:sp>
    </p:spTree>
  </p:cSld>
  <p:clrMapOvr>
    <a:masterClrMapping/>
  </p:clrMapOvr>
  <p:transition spd="med" advTm="8000">
    <p:pull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382000" cy="1828800"/>
          </a:xfrm>
        </p:spPr>
        <p:txBody>
          <a:bodyPr>
            <a:normAutofit/>
          </a:bodyPr>
          <a:lstStyle/>
          <a:p>
            <a:pPr algn="ctr"/>
            <a:r>
              <a:rPr lang="en-US" sz="3200" dirty="0" smtClean="0"/>
              <a:t>Activists Turn to State Bills to End Discrimination in Public Accommodations in the North</a:t>
            </a:r>
            <a:endParaRPr lang="en-US" sz="3200" dirty="0"/>
          </a:p>
        </p:txBody>
      </p:sp>
      <p:pic>
        <p:nvPicPr>
          <p:cNvPr id="5" name="Picture 4" descr="1905 bill alon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71599" y="2209800"/>
            <a:ext cx="6470799" cy="4544291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919 public accomodations packet_Page_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609600" y="-990600"/>
            <a:ext cx="7315200" cy="11175924"/>
          </a:xfrm>
          <a:prstGeom prst="rect">
            <a:avLst/>
          </a:prstGeom>
        </p:spPr>
      </p:pic>
      <p:pic>
        <p:nvPicPr>
          <p:cNvPr id="5" name="Picture 4" descr="800px-George_Williamson_Crawford_edi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91200" y="860488"/>
            <a:ext cx="3263145" cy="473564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86800" cy="1143000"/>
          </a:xfrm>
        </p:spPr>
        <p:txBody>
          <a:bodyPr>
            <a:noAutofit/>
          </a:bodyPr>
          <a:lstStyle/>
          <a:p>
            <a:pPr algn="ctr"/>
            <a:r>
              <a:rPr lang="en-US" sz="3600" i="1" dirty="0" smtClean="0"/>
              <a:t>Excerpt</a:t>
            </a:r>
            <a:r>
              <a:rPr lang="en-US" sz="3600" dirty="0" smtClean="0"/>
              <a:t>, An Act Concerning Equal Rights, 1919</a:t>
            </a:r>
            <a:endParaRPr lang="en-US" sz="3600" dirty="0"/>
          </a:p>
        </p:txBody>
      </p:sp>
      <p:pic>
        <p:nvPicPr>
          <p:cNvPr id="4" name="Picture 3" descr="1919 public accomodations packet_Page_5_croppe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81000" y="1280068"/>
            <a:ext cx="9753601" cy="5229824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919 public accomodations packet_Page_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2000" y="0"/>
            <a:ext cx="7624071" cy="9422202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737064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dirty="0" smtClean="0"/>
              <a:t>CT State Sumner League Founded, 1894 </a:t>
            </a:r>
            <a:endParaRPr lang="en-US" sz="3600" dirty="0"/>
          </a:p>
        </p:txBody>
      </p:sp>
      <p:pic>
        <p:nvPicPr>
          <p:cNvPr id="8" name="Picture 7" descr="Aug 23 1894 JC formation_a_croppe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600" y="1066800"/>
            <a:ext cx="4044935" cy="5638800"/>
          </a:xfrm>
          <a:prstGeom prst="rect">
            <a:avLst/>
          </a:prstGeom>
        </p:spPr>
      </p:pic>
      <p:pic>
        <p:nvPicPr>
          <p:cNvPr id="9" name="Picture 8" descr="Aug 23 1894 JC formation_b_croppe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19600" y="1143000"/>
            <a:ext cx="4501692" cy="55626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Richmond Planet covers CT cropped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09600" y="381000"/>
            <a:ext cx="8305800" cy="6106659"/>
          </a:xfrm>
        </p:spPr>
      </p:pic>
      <p:pic>
        <p:nvPicPr>
          <p:cNvPr id="6" name="Picture 5" descr="reign of judge lawless croppe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1052629">
            <a:off x="562172" y="2100292"/>
            <a:ext cx="2602775" cy="6091353"/>
          </a:xfrm>
          <a:prstGeom prst="rect">
            <a:avLst/>
          </a:prstGeom>
        </p:spPr>
      </p:pic>
      <p:pic>
        <p:nvPicPr>
          <p:cNvPr id="9" name="Picture 8" descr="PBarnesMAbernathy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05200" y="3537553"/>
            <a:ext cx="2971800" cy="3320447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88006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58 African American Newspapers are digitized in Chronicling America</a:t>
            </a:r>
            <a:endParaRPr lang="en-US" dirty="0"/>
          </a:p>
        </p:txBody>
      </p:sp>
      <p:pic>
        <p:nvPicPr>
          <p:cNvPr id="4" name="Content Placeholder 3" descr="snip chron am afr am newspapers digitized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90600" y="2209800"/>
            <a:ext cx="7054753" cy="4525962"/>
          </a:xfr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olored_protes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41097">
            <a:off x="4706516" y="243645"/>
            <a:ext cx="3124200" cy="14822932"/>
          </a:xfrm>
          <a:prstGeom prst="rect">
            <a:avLst/>
          </a:prstGeom>
        </p:spPr>
      </p:pic>
      <p:pic>
        <p:nvPicPr>
          <p:cNvPr id="4" name="Content Placeholder 3" descr="signage_BEF_Jan_23_191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1048015">
            <a:off x="1437570" y="332461"/>
            <a:ext cx="2951555" cy="8688599"/>
          </a:xfrm>
          <a:prstGeom prst="rect">
            <a:avLst/>
          </a:prstGeom>
        </p:spPr>
      </p:pic>
      <p:pic>
        <p:nvPicPr>
          <p:cNvPr id="2" name="Picture 1" descr="harlem-hellfighters-big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2400" y="3276600"/>
            <a:ext cx="4419600" cy="343523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cdnp resources for teacher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939111"/>
          </a:xfr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cdnp guides to content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28600" y="0"/>
            <a:ext cx="8534400" cy="6884376"/>
          </a:xfr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 descr="Chron Am for search instruction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25679" y="457200"/>
            <a:ext cx="9169679" cy="59737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alpha val="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guide timelines and how to search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52400"/>
            <a:ext cx="6477000" cy="6441655"/>
          </a:xfrm>
        </p:spPr>
      </p:pic>
      <p:pic>
        <p:nvPicPr>
          <p:cNvPr id="5" name="Picture 4" descr="guide bib sampl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623264">
            <a:off x="3989207" y="1552059"/>
            <a:ext cx="4912253" cy="4124743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lib guide for legislatio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0"/>
            <a:ext cx="8229600" cy="6874625"/>
          </a:xfr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3536"/>
            <a:ext cx="2743200" cy="6452064"/>
          </a:xfrm>
        </p:spPr>
        <p:txBody>
          <a:bodyPr>
            <a:normAutofit fontScale="90000"/>
          </a:bodyPr>
          <a:lstStyle/>
          <a:p>
            <a:r>
              <a:rPr lang="en-US" sz="3200" dirty="0" smtClean="0"/>
              <a:t>Bound Volumes &amp;  Card Catalogues of CT Public Acts, Statutes, Supreme Court Decisions, Senate and House Records</a:t>
            </a:r>
            <a:br>
              <a:rPr lang="en-US" sz="3200" dirty="0" smtClean="0"/>
            </a:br>
            <a:endParaRPr lang="en-US" sz="3200" dirty="0"/>
          </a:p>
        </p:txBody>
      </p:sp>
      <p:pic>
        <p:nvPicPr>
          <p:cNvPr id="6" name="Picture 5" descr="law room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81400" y="228600"/>
            <a:ext cx="4800600" cy="64008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4400" y="253536"/>
            <a:ext cx="3962400" cy="439466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Supplementary materials for rejected bills are on the manuscript collection</a:t>
            </a:r>
            <a:endParaRPr lang="en-US" dirty="0"/>
          </a:p>
        </p:txBody>
      </p:sp>
      <p:pic>
        <p:nvPicPr>
          <p:cNvPr id="4" name="Picture 3" descr="history reading room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1000" y="533400"/>
            <a:ext cx="4343400" cy="5791200"/>
          </a:xfrm>
          <a:prstGeom prst="rect">
            <a:avLst/>
          </a:prstGeom>
        </p:spPr>
      </p:pic>
      <p:pic>
        <p:nvPicPr>
          <p:cNvPr id="5" name="Picture 4" descr="rejected bills snip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24200" y="4724400"/>
            <a:ext cx="5638800" cy="1819275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cdnp blog overview with tag cloud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52400"/>
            <a:ext cx="9144000" cy="6402130"/>
          </a:xfr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 descr="Chron Am for search instruction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25679" y="457200"/>
            <a:ext cx="9169679" cy="59737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essay page NG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19200" y="0"/>
            <a:ext cx="7095974" cy="6858000"/>
          </a:xfr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atchinhg the bulletin fight returns jack johnson_croppe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6202" y="0"/>
            <a:ext cx="8451596" cy="6858000"/>
          </a:xfrm>
          <a:prstGeom prst="rect">
            <a:avLst/>
          </a:prstGeom>
        </p:spPr>
      </p:pic>
      <p:pic>
        <p:nvPicPr>
          <p:cNvPr id="16386" name="Picture 2" descr="File:Jack-Johnson-LO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86600" y="685800"/>
            <a:ext cx="2057400" cy="4149437"/>
          </a:xfrm>
          <a:prstGeom prst="rect">
            <a:avLst/>
          </a:prstGeom>
          <a:noFill/>
        </p:spPr>
      </p:pic>
    </p:spTree>
  </p:cSld>
  <p:clrMapOvr>
    <a:masterClrMapping/>
  </p:clrMapOvr>
  <p:transition spd="med" advTm="8000">
    <p:pull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national overview on fight film controversy_cropped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400" y="0"/>
            <a:ext cx="8839200" cy="6770068"/>
          </a:xfrm>
        </p:spPr>
      </p:pic>
    </p:spTree>
  </p:cSld>
  <p:clrMapOvr>
    <a:masterClrMapping/>
  </p:clrMapOvr>
  <p:transition spd="med" advTm="8000">
    <p:pull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olored people hold meeting against the clansman_croppe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9600" y="0"/>
            <a:ext cx="4254917" cy="6858000"/>
          </a:xfrm>
          <a:prstGeom prst="rect">
            <a:avLst/>
          </a:prstGeom>
        </p:spPr>
      </p:pic>
      <p:pic>
        <p:nvPicPr>
          <p:cNvPr id="6" name="Picture 5" descr="governors support the clansman_croppe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81600" y="0"/>
            <a:ext cx="3315624" cy="6858000"/>
          </a:xfrm>
          <a:prstGeom prst="rect">
            <a:avLst/>
          </a:prstGeom>
        </p:spPr>
      </p:pic>
    </p:spTree>
  </p:cSld>
  <p:clrMapOvr>
    <a:masterClrMapping/>
  </p:clrMapOvr>
  <p:transition spd="med" advTm="8000">
    <p:pull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803864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 </a:t>
            </a:r>
            <a:r>
              <a:rPr lang="en-US" sz="3600" dirty="0" smtClean="0"/>
              <a:t>Connecticut Social Studies Framework –HS History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idx="1"/>
          </p:nvPr>
        </p:nvSpPr>
        <p:spPr>
          <a:xfrm>
            <a:off x="152400" y="1447800"/>
            <a:ext cx="8991600" cy="5257799"/>
          </a:xfrm>
        </p:spPr>
        <p:txBody>
          <a:bodyPr>
            <a:normAutofit fontScale="92500"/>
          </a:bodyPr>
          <a:lstStyle/>
          <a:p>
            <a:pPr algn="l"/>
            <a:endParaRPr lang="en-US" dirty="0" smtClean="0"/>
          </a:p>
          <a:p>
            <a:pPr algn="l">
              <a:buFont typeface="Wingdings" pitchFamily="2" charset="2"/>
              <a:buChar char="v"/>
            </a:pPr>
            <a:r>
              <a:rPr lang="en-US" sz="3500" dirty="0" smtClean="0"/>
              <a:t>From the </a:t>
            </a:r>
            <a:r>
              <a:rPr lang="en-US" sz="3500" dirty="0" smtClean="0">
                <a:solidFill>
                  <a:srgbClr val="92D050"/>
                </a:solidFill>
              </a:rPr>
              <a:t>1870s - present</a:t>
            </a:r>
          </a:p>
          <a:p>
            <a:pPr algn="l">
              <a:buFont typeface="Wingdings" pitchFamily="2" charset="2"/>
              <a:buChar char="v"/>
            </a:pPr>
            <a:endParaRPr lang="en-US" sz="3500" dirty="0" smtClean="0"/>
          </a:p>
          <a:p>
            <a:pPr algn="l">
              <a:buFont typeface="Wingdings" pitchFamily="2" charset="2"/>
              <a:buChar char="v"/>
            </a:pPr>
            <a:r>
              <a:rPr lang="en-US" sz="3500" dirty="0" smtClean="0"/>
              <a:t>Focus on </a:t>
            </a:r>
            <a:r>
              <a:rPr lang="en-US" sz="3500" dirty="0" smtClean="0">
                <a:solidFill>
                  <a:srgbClr val="92D050"/>
                </a:solidFill>
              </a:rPr>
              <a:t>inquiry</a:t>
            </a:r>
            <a:r>
              <a:rPr lang="en-US" sz="3500" dirty="0" smtClean="0"/>
              <a:t> not facts</a:t>
            </a:r>
          </a:p>
          <a:p>
            <a:pPr algn="l">
              <a:buFont typeface="Wingdings" pitchFamily="2" charset="2"/>
              <a:buChar char="v"/>
            </a:pPr>
            <a:endParaRPr lang="en-US" sz="3500" dirty="0" smtClean="0"/>
          </a:p>
          <a:p>
            <a:pPr algn="l">
              <a:buFont typeface="Wingdings" pitchFamily="2" charset="2"/>
              <a:buChar char="v"/>
            </a:pPr>
            <a:r>
              <a:rPr lang="en-US" sz="3500" dirty="0" smtClean="0"/>
              <a:t>Changes in </a:t>
            </a:r>
            <a:r>
              <a:rPr lang="en-US" sz="3500" dirty="0" smtClean="0">
                <a:solidFill>
                  <a:srgbClr val="92D050"/>
                </a:solidFill>
              </a:rPr>
              <a:t>society &amp; economic development</a:t>
            </a:r>
          </a:p>
          <a:p>
            <a:pPr algn="l">
              <a:buFont typeface="Wingdings" pitchFamily="2" charset="2"/>
              <a:buChar char="v"/>
            </a:pPr>
            <a:endParaRPr lang="en-US" sz="3500" dirty="0" smtClean="0"/>
          </a:p>
          <a:p>
            <a:pPr algn="l">
              <a:buFont typeface="Wingdings" pitchFamily="2" charset="2"/>
              <a:buChar char="v"/>
            </a:pPr>
            <a:r>
              <a:rPr lang="en-US" sz="3500" dirty="0" smtClean="0"/>
              <a:t>Variety of sources &amp; </a:t>
            </a:r>
            <a:r>
              <a:rPr lang="en-US" sz="3500" dirty="0" smtClean="0">
                <a:solidFill>
                  <a:srgbClr val="92D050"/>
                </a:solidFill>
              </a:rPr>
              <a:t>perspectives.</a:t>
            </a:r>
            <a:r>
              <a:rPr lang="en-US" sz="3500" dirty="0" smtClean="0"/>
              <a:t> </a:t>
            </a:r>
          </a:p>
          <a:p>
            <a:pPr algn="l">
              <a:buFont typeface="Wingdings" pitchFamily="2" charset="2"/>
              <a:buChar char="v"/>
            </a:pPr>
            <a:endParaRPr lang="en-US" sz="3500" dirty="0" smtClean="0"/>
          </a:p>
          <a:p>
            <a:pPr algn="l">
              <a:buFont typeface="Wingdings" pitchFamily="2" charset="2"/>
              <a:buChar char="v"/>
            </a:pPr>
            <a:r>
              <a:rPr lang="en-US" sz="3500" dirty="0" smtClean="0"/>
              <a:t>Guided investigation of </a:t>
            </a:r>
            <a:r>
              <a:rPr lang="en-US" sz="3500" i="1" dirty="0" smtClean="0">
                <a:solidFill>
                  <a:srgbClr val="92D050"/>
                </a:solidFill>
              </a:rPr>
              <a:t>compelling questions</a:t>
            </a:r>
          </a:p>
          <a:p>
            <a:pPr algn="l"/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ransition spd="med" advTm="8000">
    <p:pull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>Secondary Social Studies Framework--High School History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idx="1"/>
          </p:nvPr>
        </p:nvSpPr>
        <p:spPr>
          <a:xfrm>
            <a:off x="457200" y="1646236"/>
            <a:ext cx="8229600" cy="5059363"/>
          </a:xfrm>
        </p:spPr>
        <p:txBody>
          <a:bodyPr>
            <a:normAutofit fontScale="25000" lnSpcReduction="20000"/>
          </a:bodyPr>
          <a:lstStyle/>
          <a:p>
            <a:pPr algn="l">
              <a:buNone/>
            </a:pPr>
            <a:endParaRPr lang="en-US" sz="2800" dirty="0" smtClean="0"/>
          </a:p>
          <a:p>
            <a:pPr algn="l">
              <a:buNone/>
            </a:pPr>
            <a:r>
              <a:rPr lang="en-US" sz="7000" dirty="0" smtClean="0"/>
              <a:t> </a:t>
            </a:r>
            <a:r>
              <a:rPr lang="en-US" sz="11200" dirty="0" smtClean="0"/>
              <a:t>Theme:  . . . conceptions of freedom and equality changed over the course of U.S. history for members of various racial, ethnic, religious, and gender minority groups? </a:t>
            </a:r>
          </a:p>
          <a:p>
            <a:pPr algn="l">
              <a:buNone/>
            </a:pPr>
            <a:endParaRPr lang="en-US" sz="11200" dirty="0" smtClean="0"/>
          </a:p>
          <a:p>
            <a:pPr algn="l">
              <a:buNone/>
            </a:pPr>
            <a:endParaRPr lang="en-US" sz="11200" dirty="0" smtClean="0"/>
          </a:p>
          <a:p>
            <a:pPr algn="l">
              <a:buNone/>
            </a:pPr>
            <a:r>
              <a:rPr lang="en-US" sz="11200" dirty="0" smtClean="0"/>
              <a:t>Content Areas: </a:t>
            </a:r>
            <a:endParaRPr lang="en-US" sz="11200" dirty="0" smtClean="0"/>
          </a:p>
          <a:p>
            <a:pPr>
              <a:buNone/>
            </a:pPr>
            <a:r>
              <a:rPr lang="en-US" sz="11200" dirty="0" smtClean="0"/>
              <a:t>	</a:t>
            </a:r>
            <a:r>
              <a:rPr lang="en-US" sz="11200" dirty="0" smtClean="0"/>
              <a:t>	</a:t>
            </a:r>
            <a:r>
              <a:rPr lang="en-US" sz="11200" b="1" i="1" dirty="0" smtClean="0">
                <a:solidFill>
                  <a:srgbClr val="92D050"/>
                </a:solidFill>
              </a:rPr>
              <a:t>Civil rights movements of early 20th c. </a:t>
            </a:r>
            <a:endParaRPr lang="en-US" sz="11200" b="1" i="1" dirty="0" smtClean="0">
              <a:solidFill>
                <a:srgbClr val="92D050"/>
              </a:solidFill>
            </a:endParaRPr>
          </a:p>
          <a:p>
            <a:pPr algn="l">
              <a:buNone/>
            </a:pPr>
            <a:r>
              <a:rPr lang="en-US" sz="11200" dirty="0" smtClean="0"/>
              <a:t>           Progressivism (Progressive Era Reform)	 Industrialization &amp; Rise of Organized Labor</a:t>
            </a:r>
          </a:p>
          <a:p>
            <a:pPr algn="l">
              <a:buNone/>
            </a:pPr>
            <a:r>
              <a:rPr lang="en-US" sz="11200" dirty="0" smtClean="0"/>
              <a:t>	        Immigration</a:t>
            </a:r>
          </a:p>
          <a:p>
            <a:pPr algn="l">
              <a:buNone/>
            </a:pPr>
            <a:r>
              <a:rPr lang="en-US" sz="11200" dirty="0" smtClean="0"/>
              <a:t>	       </a:t>
            </a:r>
            <a:r>
              <a:rPr lang="en-US" sz="11200" dirty="0" smtClean="0"/>
              <a:t> Suffrage</a:t>
            </a:r>
            <a:endParaRPr lang="en-US" sz="11200" dirty="0" smtClean="0"/>
          </a:p>
          <a:p>
            <a:pPr algn="l">
              <a:buNone/>
            </a:pPr>
            <a:r>
              <a:rPr lang="en-US" sz="11200" dirty="0" smtClean="0"/>
              <a:t>	        Emergence of US as global power</a:t>
            </a:r>
          </a:p>
          <a:p>
            <a:pPr algn="l">
              <a:buNone/>
            </a:pPr>
            <a:endParaRPr lang="en-US" sz="3300" dirty="0" smtClean="0"/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  <p:transition spd="med" advTm="8000">
    <p:pull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889464"/>
          </a:xfrm>
        </p:spPr>
        <p:txBody>
          <a:bodyPr/>
          <a:lstStyle/>
          <a:p>
            <a:pPr algn="ctr"/>
            <a:r>
              <a:rPr lang="en-US" dirty="0" smtClean="0"/>
              <a:t>Compelling Questions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724400"/>
            <a:ext cx="8534400" cy="1448117"/>
          </a:xfrm>
        </p:spPr>
        <p:txBody>
          <a:bodyPr>
            <a:normAutofit fontScale="25000" lnSpcReduction="20000"/>
          </a:bodyPr>
          <a:lstStyle/>
          <a:p>
            <a:endParaRPr lang="en-US" sz="8600" dirty="0" smtClean="0"/>
          </a:p>
          <a:p>
            <a:pPr>
              <a:buNone/>
            </a:pPr>
            <a:r>
              <a:rPr lang="en-US" sz="11200" dirty="0" smtClean="0"/>
              <a:t>Has America/Connecticut always been a “land of opportunity”?</a:t>
            </a:r>
          </a:p>
          <a:p>
            <a:endParaRPr lang="en-US" sz="11200" dirty="0" smtClean="0"/>
          </a:p>
          <a:p>
            <a:pPr>
              <a:buNone/>
            </a:pPr>
            <a:r>
              <a:rPr lang="en-US" sz="11200" dirty="0" smtClean="0"/>
              <a:t>Do laws and rules promote or hinder freedom and equality?</a:t>
            </a:r>
          </a:p>
          <a:p>
            <a:endParaRPr lang="en-US" sz="4800" dirty="0" smtClean="0"/>
          </a:p>
          <a:p>
            <a:endParaRPr lang="en-US" dirty="0"/>
          </a:p>
        </p:txBody>
      </p:sp>
      <p:pic>
        <p:nvPicPr>
          <p:cNvPr id="4" name="Picture 3" descr="Restaurant interior, possibly Norwich, CH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1000" y="1600200"/>
            <a:ext cx="4495800" cy="309901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257800" y="2514600"/>
            <a:ext cx="365760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How have American concepts of freedom and equality changed over time?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889464"/>
          </a:xfrm>
        </p:spPr>
        <p:txBody>
          <a:bodyPr/>
          <a:lstStyle/>
          <a:p>
            <a:pPr algn="ctr"/>
            <a:r>
              <a:rPr lang="en-US" i="1" dirty="0" smtClean="0"/>
              <a:t>Historic State Newspapers</a:t>
            </a:r>
            <a:endParaRPr lang="en-US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76600" y="1219200"/>
            <a:ext cx="5410200" cy="5181601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en-US" b="1" dirty="0" smtClean="0"/>
              <a:t>Gilded Age &amp; Progressive Era</a:t>
            </a:r>
          </a:p>
          <a:p>
            <a:pPr>
              <a:buNone/>
            </a:pPr>
            <a:endParaRPr lang="en-US" sz="3300" dirty="0" smtClean="0"/>
          </a:p>
          <a:p>
            <a:pPr>
              <a:buFont typeface="Wingdings" pitchFamily="2" charset="2"/>
              <a:buChar char="§"/>
            </a:pPr>
            <a:r>
              <a:rPr lang="en-US" sz="3300" dirty="0" smtClean="0"/>
              <a:t>New Haven Journal Courier,  1880-1908</a:t>
            </a:r>
          </a:p>
          <a:p>
            <a:pPr>
              <a:buFont typeface="Wingdings" pitchFamily="2" charset="2"/>
              <a:buChar char="§"/>
            </a:pPr>
            <a:endParaRPr lang="en-US" sz="3300" dirty="0" smtClean="0"/>
          </a:p>
          <a:p>
            <a:pPr>
              <a:buFont typeface="Wingdings" pitchFamily="2" charset="2"/>
              <a:buChar char="§"/>
            </a:pPr>
            <a:r>
              <a:rPr lang="en-US" sz="3300" dirty="0" smtClean="0"/>
              <a:t>Waterbury Democrat,  1887-1908</a:t>
            </a:r>
          </a:p>
          <a:p>
            <a:pPr>
              <a:buFont typeface="Wingdings" pitchFamily="2" charset="2"/>
              <a:buChar char="§"/>
            </a:pPr>
            <a:endParaRPr lang="en-US" sz="3300" dirty="0" smtClean="0"/>
          </a:p>
          <a:p>
            <a:pPr>
              <a:buFont typeface="Wingdings" pitchFamily="2" charset="2"/>
              <a:buChar char="§"/>
            </a:pPr>
            <a:r>
              <a:rPr lang="en-US" sz="3300" dirty="0" smtClean="0"/>
              <a:t>Newtown Bee,  1877-1909</a:t>
            </a:r>
          </a:p>
          <a:p>
            <a:pPr>
              <a:buFont typeface="Wingdings" pitchFamily="2" charset="2"/>
              <a:buChar char="§"/>
            </a:pPr>
            <a:endParaRPr lang="en-US" sz="3300" dirty="0" smtClean="0"/>
          </a:p>
          <a:p>
            <a:pPr>
              <a:buFont typeface="Wingdings" pitchFamily="2" charset="2"/>
              <a:buChar char="§"/>
            </a:pPr>
            <a:r>
              <a:rPr lang="en-US" sz="3300" dirty="0" smtClean="0"/>
              <a:t>Bridgeport Evening Farmer, 1909-1922</a:t>
            </a:r>
          </a:p>
          <a:p>
            <a:pPr>
              <a:buFont typeface="Wingdings" pitchFamily="2" charset="2"/>
              <a:buChar char="§"/>
            </a:pPr>
            <a:endParaRPr lang="en-US" sz="3300" dirty="0" smtClean="0"/>
          </a:p>
          <a:p>
            <a:pPr>
              <a:buFont typeface="Wingdings" pitchFamily="2" charset="2"/>
              <a:buChar char="§"/>
            </a:pPr>
            <a:r>
              <a:rPr lang="en-US" sz="3300" dirty="0" smtClean="0"/>
              <a:t>Norwich Bulletin, 1909-1922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200" y="2362200"/>
            <a:ext cx="258173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 smtClean="0">
                <a:solidFill>
                  <a:schemeClr val="accent3">
                    <a:lumMod val="75000"/>
                  </a:schemeClr>
                </a:solidFill>
              </a:rPr>
              <a:t>What can be found in newspapers of record?</a:t>
            </a:r>
            <a:endParaRPr lang="en-US" sz="3200" i="1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2819400"/>
            <a:ext cx="8236634" cy="3505200"/>
          </a:xfrm>
        </p:spPr>
        <p:txBody>
          <a:bodyPr/>
          <a:lstStyle/>
          <a:p>
            <a:pPr algn="l"/>
            <a:endParaRPr lang="en-US" dirty="0"/>
          </a:p>
        </p:txBody>
      </p:sp>
      <p:pic>
        <p:nvPicPr>
          <p:cNvPr id="4" name="Picture 3" descr="CDNP slid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685" y="0"/>
            <a:ext cx="9092629" cy="6858000"/>
          </a:xfrm>
          <a:prstGeom prst="rect">
            <a:avLst/>
          </a:prstGeom>
        </p:spPr>
      </p:pic>
    </p:spTree>
  </p:cSld>
  <p:clrMapOvr>
    <a:masterClrMapping/>
  </p:clrMapOvr>
  <p:transition spd="med" advTm="8000">
    <p:pull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snip npr supreme court to consider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21214183">
            <a:off x="278427" y="877118"/>
            <a:ext cx="3707570" cy="5180440"/>
          </a:xfrm>
        </p:spPr>
      </p:pic>
      <p:pic>
        <p:nvPicPr>
          <p:cNvPr id="9" name="Picture 8" descr="front page faulkner v solazzi verdic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727057">
            <a:off x="5876891" y="2552869"/>
            <a:ext cx="2667000" cy="416124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200400" y="5867400"/>
            <a:ext cx="2057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June 2017</a:t>
            </a:r>
            <a:endParaRPr lang="en-US" sz="2800" dirty="0"/>
          </a:p>
        </p:txBody>
      </p:sp>
      <p:sp>
        <p:nvSpPr>
          <p:cNvPr id="12" name="TextBox 11"/>
          <p:cNvSpPr txBox="1"/>
          <p:nvPr/>
        </p:nvSpPr>
        <p:spPr>
          <a:xfrm>
            <a:off x="4267200" y="457200"/>
            <a:ext cx="46482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Connecticut Supreme Court rules that a barber-shop was </a:t>
            </a:r>
            <a:r>
              <a:rPr lang="en-US" sz="2800" i="1" dirty="0" smtClean="0"/>
              <a:t>NOT</a:t>
            </a:r>
            <a:r>
              <a:rPr lang="en-US" sz="2800" dirty="0" smtClean="0"/>
              <a:t> a place of public accommodation,  March 1907</a:t>
            </a:r>
            <a:endParaRPr lang="en-US" sz="28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0" y="685800"/>
            <a:ext cx="4274234" cy="2057400"/>
          </a:xfrm>
        </p:spPr>
        <p:txBody>
          <a:bodyPr>
            <a:normAutofit fontScale="90000"/>
          </a:bodyPr>
          <a:lstStyle/>
          <a:p>
            <a:pPr algn="ctr"/>
            <a:r>
              <a:rPr lang="en-US" i="1" dirty="0" smtClean="0"/>
              <a:t>Using Historic Newspapers for Inquiry- Based Instruction</a:t>
            </a:r>
            <a:endParaRPr lang="en-US" i="1" dirty="0"/>
          </a:p>
        </p:txBody>
      </p:sp>
      <p:pic>
        <p:nvPicPr>
          <p:cNvPr id="6" name="Picture 5" descr="signage_BEF_Jan_23_191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1048015">
            <a:off x="900163" y="392323"/>
            <a:ext cx="3932792" cy="1157710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257800" y="3886200"/>
            <a:ext cx="3429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Bridgeport Evening Farmer, January 23, 1917</a:t>
            </a:r>
            <a:endParaRPr lang="en-US" sz="3200" dirty="0"/>
          </a:p>
        </p:txBody>
      </p:sp>
    </p:spTree>
  </p:cSld>
  <p:clrMapOvr>
    <a:masterClrMapping/>
  </p:clrMapOvr>
  <p:transition spd="med">
    <p:pull/>
    <p:sndAc>
      <p:stSnd>
        <p:snd r:embed="rId3" name="suction.wav"/>
      </p:stSnd>
    </p:sndAc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www.historyonthenet.com/authentichistory/1865-1897/1-reconstruction/2-grant/18750424-To_Thine_Own_Self_Be_True-Nas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366344">
            <a:off x="0" y="3352800"/>
            <a:ext cx="6651953" cy="3352800"/>
          </a:xfrm>
          <a:prstGeom prst="rect">
            <a:avLst/>
          </a:prstGeom>
          <a:noFill/>
        </p:spPr>
      </p:pic>
      <p:pic>
        <p:nvPicPr>
          <p:cNvPr id="4" name="Content Placeholder 3" descr="Supreme Court 1883_MJand C_Oct_16_1883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6324600" y="0"/>
            <a:ext cx="2718880" cy="108607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38200" y="457200"/>
            <a:ext cx="51816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The Civil Rights Bill of 1875, which outlawed discrimination in public accommodations, was declared unconstitutional by the U.S. Supreme Court in 1883.  </a:t>
            </a:r>
            <a:endParaRPr lang="en-US" sz="2800" dirty="0"/>
          </a:p>
        </p:txBody>
      </p:sp>
      <p:sp>
        <p:nvSpPr>
          <p:cNvPr id="11" name="Down Arrow 10"/>
          <p:cNvSpPr/>
          <p:nvPr/>
        </p:nvSpPr>
        <p:spPr>
          <a:xfrm rot="17835570">
            <a:off x="5143639" y="2149846"/>
            <a:ext cx="457200" cy="2518927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oundry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Foundry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oundry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Foundry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Foundry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oundry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Foundry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Foundry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oundry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Foundry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Foundry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oundry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6_Foundry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Foundry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oundry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4181</TotalTime>
  <Words>280</Words>
  <Application>Microsoft Office PowerPoint</Application>
  <PresentationFormat>On-screen Show (4:3)</PresentationFormat>
  <Paragraphs>56</Paragraphs>
  <Slides>62</Slides>
  <Notes>3</Notes>
  <HiddenSlides>0</HiddenSlides>
  <MMClips>0</MMClips>
  <ScaleCrop>false</ScaleCrop>
  <HeadingPairs>
    <vt:vector size="6" baseType="variant">
      <vt:variant>
        <vt:lpstr>Theme</vt:lpstr>
      </vt:variant>
      <vt:variant>
        <vt:i4>5</vt:i4>
      </vt:variant>
      <vt:variant>
        <vt:lpstr>Slide Titles</vt:lpstr>
      </vt:variant>
      <vt:variant>
        <vt:i4>62</vt:i4>
      </vt:variant>
      <vt:variant>
        <vt:lpstr>Custom Shows</vt:lpstr>
      </vt:variant>
      <vt:variant>
        <vt:i4>1</vt:i4>
      </vt:variant>
    </vt:vector>
  </HeadingPairs>
  <TitlesOfParts>
    <vt:vector size="68" baseType="lpstr">
      <vt:lpstr>Foundry</vt:lpstr>
      <vt:lpstr>2_Foundry</vt:lpstr>
      <vt:lpstr>3_Foundry</vt:lpstr>
      <vt:lpstr>4_Foundry</vt:lpstr>
      <vt:lpstr>6_Foundry</vt:lpstr>
      <vt:lpstr>Slide 1</vt:lpstr>
      <vt:lpstr>Slide 2</vt:lpstr>
      <vt:lpstr>          Connecticut Social Studies Framework –HS History </vt:lpstr>
      <vt:lpstr>Secondary Social Studies Framework--High School History</vt:lpstr>
      <vt:lpstr>Compelling Questions</vt:lpstr>
      <vt:lpstr>Historic State Newspapers</vt:lpstr>
      <vt:lpstr>Slide 7</vt:lpstr>
      <vt:lpstr>Using Historic Newspapers for Inquiry- Based Instruction</vt:lpstr>
      <vt:lpstr>Slide 9</vt:lpstr>
      <vt:lpstr>Activists Turn to State Bills to End Discrimination in Public Accommodations in the North</vt:lpstr>
      <vt:lpstr>Slide 11</vt:lpstr>
      <vt:lpstr>Excerpt, An Act Concerning Equal Rights, 1919</vt:lpstr>
      <vt:lpstr>Slide 13</vt:lpstr>
      <vt:lpstr>CT State Sumner League Founded, 1894 </vt:lpstr>
      <vt:lpstr>Slide 15</vt:lpstr>
      <vt:lpstr>58 African American Newspapers are digitized in Chronicling America</vt:lpstr>
      <vt:lpstr>Slide 17</vt:lpstr>
      <vt:lpstr>Slide 18</vt:lpstr>
      <vt:lpstr>Slide 19</vt:lpstr>
      <vt:lpstr>Slide 20</vt:lpstr>
      <vt:lpstr>Slide 21</vt:lpstr>
      <vt:lpstr>Bound Volumes &amp;  Card Catalogues of CT Public Acts, Statutes, Supreme Court Decisions, Senate and House Records </vt:lpstr>
      <vt:lpstr>Supplementary materials for rejected bills are on the manuscript collection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Custom Show 1</vt:lpstr>
    </vt:vector>
  </TitlesOfParts>
  <Company>CT State Library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gauvreauc</dc:creator>
  <cp:lastModifiedBy>gauvreauc</cp:lastModifiedBy>
  <cp:revision>757</cp:revision>
  <dcterms:created xsi:type="dcterms:W3CDTF">2015-06-01T02:46:50Z</dcterms:created>
  <dcterms:modified xsi:type="dcterms:W3CDTF">2017-06-28T14:24:06Z</dcterms:modified>
</cp:coreProperties>
</file>